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4" r:id="rId6"/>
    <p:sldId id="265" r:id="rId7"/>
    <p:sldId id="266" r:id="rId8"/>
    <p:sldId id="267" r:id="rId9"/>
    <p:sldId id="268" r:id="rId10"/>
    <p:sldId id="270" r:id="rId11"/>
    <p:sldId id="269" r:id="rId12"/>
    <p:sldId id="27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B3397E-9B44-4B05-BC09-E54935EE8733}" type="datetimeFigureOut">
              <a:rPr lang="en-CA" smtClean="0"/>
              <a:t>2021-05-17</a:t>
            </a:fld>
            <a:endParaRPr lang="en-CA"/>
          </a:p>
        </p:txBody>
      </p:sp>
      <p:sp>
        <p:nvSpPr>
          <p:cNvPr id="5" name="Footer Placeholder 4"/>
          <p:cNvSpPr>
            <a:spLocks noGrp="1"/>
          </p:cNvSpPr>
          <p:nvPr>
            <p:ph type="ftr" sz="quarter" idx="11"/>
          </p:nvPr>
        </p:nvSpPr>
        <p:spPr>
          <a:xfrm>
            <a:off x="2416500" y="329307"/>
            <a:ext cx="4973915" cy="309201"/>
          </a:xfrm>
        </p:spPr>
        <p:txBody>
          <a:bodyPr/>
          <a:lstStyle/>
          <a:p>
            <a:endParaRPr lang="en-CA"/>
          </a:p>
        </p:txBody>
      </p:sp>
      <p:sp>
        <p:nvSpPr>
          <p:cNvPr id="6" name="Slide Number Placeholder 5"/>
          <p:cNvSpPr>
            <a:spLocks noGrp="1"/>
          </p:cNvSpPr>
          <p:nvPr>
            <p:ph type="sldNum" sz="quarter" idx="12"/>
          </p:nvPr>
        </p:nvSpPr>
        <p:spPr>
          <a:xfrm>
            <a:off x="1437664" y="798973"/>
            <a:ext cx="811019" cy="503578"/>
          </a:xfrm>
        </p:spPr>
        <p:txBody>
          <a:bodyPr/>
          <a:lstStyle/>
          <a:p>
            <a:fld id="{381251DF-F7C4-44AB-8068-0F494A9D0503}" type="slidenum">
              <a:rPr lang="en-CA" smtClean="0"/>
              <a:t>‹#›</a:t>
            </a:fld>
            <a:endParaRPr lang="en-CA"/>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97884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B3397E-9B44-4B05-BC09-E54935EE8733}" type="datetimeFigureOut">
              <a:rPr lang="en-CA" smtClean="0"/>
              <a:t>2021-05-17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81251DF-F7C4-44AB-8068-0F494A9D0503}" type="slidenum">
              <a:rPr lang="en-CA" smtClean="0"/>
              <a:t>‹#›</a:t>
            </a:fld>
            <a:endParaRPr lang="en-CA"/>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01892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B3397E-9B44-4B05-BC09-E54935EE8733}" type="datetimeFigureOut">
              <a:rPr lang="en-CA" smtClean="0"/>
              <a:t>2021-05-17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81251DF-F7C4-44AB-8068-0F494A9D0503}" type="slidenum">
              <a:rPr lang="en-CA" smtClean="0"/>
              <a:t>‹#›</a:t>
            </a:fld>
            <a:endParaRPr lang="en-CA"/>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49250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B3397E-9B44-4B05-BC09-E54935EE8733}" type="datetimeFigureOut">
              <a:rPr lang="en-CA" smtClean="0"/>
              <a:t>2021-05-17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81251DF-F7C4-44AB-8068-0F494A9D0503}" type="slidenum">
              <a:rPr lang="en-CA" smtClean="0"/>
              <a:t>‹#›</a:t>
            </a:fld>
            <a:endParaRPr lang="en-CA"/>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7296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B3397E-9B44-4B05-BC09-E54935EE8733}" type="datetimeFigureOut">
              <a:rPr lang="en-CA" smtClean="0"/>
              <a:t>2021-05-17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81251DF-F7C4-44AB-8068-0F494A9D0503}" type="slidenum">
              <a:rPr lang="en-CA" smtClean="0"/>
              <a:t>‹#›</a:t>
            </a:fld>
            <a:endParaRPr lang="en-CA"/>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5440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B3397E-9B44-4B05-BC09-E54935EE8733}" type="datetimeFigureOut">
              <a:rPr lang="en-CA" smtClean="0"/>
              <a:t>2021-05-17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81251DF-F7C4-44AB-8068-0F494A9D0503}" type="slidenum">
              <a:rPr lang="en-CA" smtClean="0"/>
              <a:t>‹#›</a:t>
            </a:fld>
            <a:endParaRPr lang="en-CA"/>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73788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B3397E-9B44-4B05-BC09-E54935EE8733}" type="datetimeFigureOut">
              <a:rPr lang="en-CA" smtClean="0"/>
              <a:t>2021-05-17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81251DF-F7C4-44AB-8068-0F494A9D0503}" type="slidenum">
              <a:rPr lang="en-CA" smtClean="0"/>
              <a:t>‹#›</a:t>
            </a:fld>
            <a:endParaRPr lang="en-CA"/>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34993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B3397E-9B44-4B05-BC09-E54935EE8733}" type="datetimeFigureOut">
              <a:rPr lang="en-CA" smtClean="0"/>
              <a:t>2021-05-17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81251DF-F7C4-44AB-8068-0F494A9D0503}" type="slidenum">
              <a:rPr lang="en-CA" smtClean="0"/>
              <a:t>‹#›</a:t>
            </a:fld>
            <a:endParaRPr lang="en-CA"/>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78837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B3397E-9B44-4B05-BC09-E54935EE8733}" type="datetimeFigureOut">
              <a:rPr lang="en-CA" smtClean="0"/>
              <a:t>2021-05-17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81251DF-F7C4-44AB-8068-0F494A9D0503}" type="slidenum">
              <a:rPr lang="en-CA" smtClean="0"/>
              <a:t>‹#›</a:t>
            </a:fld>
            <a:endParaRPr lang="en-CA"/>
          </a:p>
        </p:txBody>
      </p:sp>
    </p:spTree>
    <p:extLst>
      <p:ext uri="{BB962C8B-B14F-4D97-AF65-F5344CB8AC3E}">
        <p14:creationId xmlns:p14="http://schemas.microsoft.com/office/powerpoint/2010/main" val="2453938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B3397E-9B44-4B05-BC09-E54935EE8733}" type="datetimeFigureOut">
              <a:rPr lang="en-CA" smtClean="0"/>
              <a:t>2021-05-17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81251DF-F7C4-44AB-8068-0F494A9D0503}" type="slidenum">
              <a:rPr lang="en-CA" smtClean="0"/>
              <a:t>‹#›</a:t>
            </a:fld>
            <a:endParaRPr lang="en-CA"/>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8565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7B3397E-9B44-4B05-BC09-E54935EE8733}" type="datetimeFigureOut">
              <a:rPr lang="en-CA" smtClean="0"/>
              <a:t>2021-05-17</a:t>
            </a:fld>
            <a:endParaRPr lang="en-CA"/>
          </a:p>
        </p:txBody>
      </p:sp>
      <p:sp>
        <p:nvSpPr>
          <p:cNvPr id="6" name="Footer Placeholder 5"/>
          <p:cNvSpPr>
            <a:spLocks noGrp="1"/>
          </p:cNvSpPr>
          <p:nvPr>
            <p:ph type="ftr" sz="quarter" idx="11"/>
          </p:nvPr>
        </p:nvSpPr>
        <p:spPr>
          <a:xfrm>
            <a:off x="1447382" y="318640"/>
            <a:ext cx="5541004" cy="320931"/>
          </a:xfrm>
        </p:spPr>
        <p:txBody>
          <a:bodyPr/>
          <a:lstStyle/>
          <a:p>
            <a:endParaRPr lang="en-CA"/>
          </a:p>
        </p:txBody>
      </p:sp>
      <p:sp>
        <p:nvSpPr>
          <p:cNvPr id="7" name="Slide Number Placeholder 6"/>
          <p:cNvSpPr>
            <a:spLocks noGrp="1"/>
          </p:cNvSpPr>
          <p:nvPr>
            <p:ph type="sldNum" sz="quarter" idx="12"/>
          </p:nvPr>
        </p:nvSpPr>
        <p:spPr/>
        <p:txBody>
          <a:bodyPr/>
          <a:lstStyle/>
          <a:p>
            <a:fld id="{381251DF-F7C4-44AB-8068-0F494A9D0503}" type="slidenum">
              <a:rPr lang="en-CA" smtClean="0"/>
              <a:t>‹#›</a:t>
            </a:fld>
            <a:endParaRPr lang="en-CA"/>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283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7B3397E-9B44-4B05-BC09-E54935EE8733}" type="datetimeFigureOut">
              <a:rPr lang="en-CA" smtClean="0"/>
              <a:t>2021-05-17</a:t>
            </a:fld>
            <a:endParaRPr lang="en-CA"/>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81251DF-F7C4-44AB-8068-0F494A9D0503}" type="slidenum">
              <a:rPr lang="en-CA" smtClean="0"/>
              <a:t>‹#›</a:t>
            </a:fld>
            <a:endParaRPr lang="en-CA"/>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627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uel@gov.bc.c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areaajen@gmail.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uelcac@gmail.com" TargetMode="External"/><Relationship Id="rId2" Type="http://schemas.openxmlformats.org/officeDocument/2006/relationships/hyperlink" Target="mailto:planUEL@gov.bc.c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E4382-830E-48C5-8E8B-B845494069E8}"/>
              </a:ext>
            </a:extLst>
          </p:cNvPr>
          <p:cNvSpPr>
            <a:spLocks noGrp="1"/>
          </p:cNvSpPr>
          <p:nvPr>
            <p:ph type="ctrTitle"/>
          </p:nvPr>
        </p:nvSpPr>
        <p:spPr/>
        <p:txBody>
          <a:bodyPr>
            <a:normAutofit fontScale="90000"/>
          </a:bodyPr>
          <a:lstStyle/>
          <a:p>
            <a:r>
              <a:rPr lang="en-CA" dirty="0"/>
              <a:t>UEL CAC May 17, 2021 Monthly Public Meeting @ 6:30 pm</a:t>
            </a:r>
          </a:p>
        </p:txBody>
      </p:sp>
      <p:sp>
        <p:nvSpPr>
          <p:cNvPr id="3" name="Subtitle 2">
            <a:extLst>
              <a:ext uri="{FF2B5EF4-FFF2-40B4-BE49-F238E27FC236}">
                <a16:creationId xmlns:a16="http://schemas.microsoft.com/office/drawing/2014/main" id="{B52031D4-2FD4-4E8A-A570-8D65BA154DD7}"/>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3082141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90DA1-6B5D-4B0E-96E6-F1F929B1AE6F}"/>
              </a:ext>
            </a:extLst>
          </p:cNvPr>
          <p:cNvSpPr>
            <a:spLocks noGrp="1"/>
          </p:cNvSpPr>
          <p:nvPr>
            <p:ph type="title"/>
          </p:nvPr>
        </p:nvSpPr>
        <p:spPr/>
        <p:txBody>
          <a:bodyPr/>
          <a:lstStyle/>
          <a:p>
            <a:pPr fontAlgn="base"/>
            <a:r>
              <a:rPr lang="en-CA" b="1" dirty="0"/>
              <a:t>Community Works Fund - Teddy</a:t>
            </a:r>
          </a:p>
        </p:txBody>
      </p:sp>
      <p:sp>
        <p:nvSpPr>
          <p:cNvPr id="3" name="Content Placeholder 2">
            <a:extLst>
              <a:ext uri="{FF2B5EF4-FFF2-40B4-BE49-F238E27FC236}">
                <a16:creationId xmlns:a16="http://schemas.microsoft.com/office/drawing/2014/main" id="{ED2CE549-392C-40F3-A61B-3A0D2C7D7D2A}"/>
              </a:ext>
            </a:extLst>
          </p:cNvPr>
          <p:cNvSpPr>
            <a:spLocks noGrp="1"/>
          </p:cNvSpPr>
          <p:nvPr>
            <p:ph idx="1"/>
          </p:nvPr>
        </p:nvSpPr>
        <p:spPr/>
        <p:txBody>
          <a:bodyPr>
            <a:normAutofit/>
          </a:bodyPr>
          <a:lstStyle/>
          <a:p>
            <a:pPr lvl="1" fontAlgn="base"/>
            <a:r>
              <a:rPr lang="en-CA" dirty="0"/>
              <a:t>Survey Monkey</a:t>
            </a:r>
          </a:p>
        </p:txBody>
      </p:sp>
    </p:spTree>
    <p:extLst>
      <p:ext uri="{BB962C8B-B14F-4D97-AF65-F5344CB8AC3E}">
        <p14:creationId xmlns:p14="http://schemas.microsoft.com/office/powerpoint/2010/main" val="1137680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2FABA-0DFA-4DB8-A4CE-D0810F8B3329}"/>
              </a:ext>
            </a:extLst>
          </p:cNvPr>
          <p:cNvSpPr>
            <a:spLocks noGrp="1"/>
          </p:cNvSpPr>
          <p:nvPr>
            <p:ph type="title"/>
          </p:nvPr>
        </p:nvSpPr>
        <p:spPr/>
        <p:txBody>
          <a:bodyPr/>
          <a:lstStyle/>
          <a:p>
            <a:pPr fontAlgn="base"/>
            <a:r>
              <a:rPr lang="en-CA" b="1" dirty="0"/>
              <a:t>Follow-Ups</a:t>
            </a:r>
          </a:p>
        </p:txBody>
      </p:sp>
      <p:sp>
        <p:nvSpPr>
          <p:cNvPr id="3" name="Content Placeholder 2">
            <a:extLst>
              <a:ext uri="{FF2B5EF4-FFF2-40B4-BE49-F238E27FC236}">
                <a16:creationId xmlns:a16="http://schemas.microsoft.com/office/drawing/2014/main" id="{ECB45E11-1F5E-461D-87CA-CEEDAC2BB18B}"/>
              </a:ext>
            </a:extLst>
          </p:cNvPr>
          <p:cNvSpPr>
            <a:spLocks noGrp="1"/>
          </p:cNvSpPr>
          <p:nvPr>
            <p:ph idx="1"/>
          </p:nvPr>
        </p:nvSpPr>
        <p:spPr>
          <a:xfrm>
            <a:off x="1451578" y="2015732"/>
            <a:ext cx="9603275" cy="3450613"/>
          </a:xfrm>
        </p:spPr>
        <p:txBody>
          <a:bodyPr>
            <a:normAutofit/>
          </a:bodyPr>
          <a:lstStyle/>
          <a:p>
            <a:pPr lvl="1" fontAlgn="base"/>
            <a:r>
              <a:rPr lang="en-CA" sz="1400" dirty="0"/>
              <a:t>Budget</a:t>
            </a:r>
          </a:p>
          <a:p>
            <a:pPr lvl="1" fontAlgn="base"/>
            <a:r>
              <a:rPr lang="en-CA" sz="1400" dirty="0"/>
              <a:t>Knox and College High Road – board up/fence </a:t>
            </a:r>
            <a:r>
              <a:rPr lang="en-CA" sz="1400" dirty="0">
                <a:hlinkClick r:id="rId2"/>
              </a:rPr>
              <a:t>uel@gov.bc.ca</a:t>
            </a:r>
            <a:r>
              <a:rPr lang="en-CA" sz="1400" dirty="0"/>
              <a:t> with property address</a:t>
            </a:r>
          </a:p>
          <a:p>
            <a:pPr lvl="1" fontAlgn="base"/>
            <a:r>
              <a:rPr lang="en-CA" sz="1400" dirty="0"/>
              <a:t>Unsightly properties - “</a:t>
            </a:r>
            <a:r>
              <a:rPr lang="en-CA" dirty="0"/>
              <a:t>UEL bylaw 57 (2) (c), in our area, a single family dwelling may not keep more than 2 roomers, boarders or lodgers.”  - 5770 Chancellor Boulevard.- images 10 + numbered bedrooms, wires hanging, plumbing issues, code violations  -to be held</a:t>
            </a:r>
          </a:p>
          <a:p>
            <a:pPr lvl="1" fontAlgn="base"/>
            <a:r>
              <a:rPr lang="en-CA" dirty="0"/>
              <a:t>Trees - to be held over</a:t>
            </a:r>
          </a:p>
          <a:p>
            <a:pPr lvl="1" fontAlgn="base"/>
            <a:r>
              <a:rPr lang="en-CA" dirty="0"/>
              <a:t>Bike Storage  - to be held over</a:t>
            </a:r>
          </a:p>
          <a:p>
            <a:pPr lvl="1" fontAlgn="base"/>
            <a:r>
              <a:rPr lang="en-CA" dirty="0"/>
              <a:t>Muddy Area on Dalhousie Rd. - Cressy - to be held </a:t>
            </a:r>
            <a:r>
              <a:rPr lang="en-CA" dirty="0" err="1"/>
              <a:t>oer</a:t>
            </a:r>
            <a:endParaRPr lang="en-CA" dirty="0"/>
          </a:p>
          <a:p>
            <a:pPr lvl="1" fontAlgn="base"/>
            <a:r>
              <a:rPr lang="en-CA" dirty="0"/>
              <a:t>Letter regarding air-conditioning unit -to be held over</a:t>
            </a:r>
          </a:p>
        </p:txBody>
      </p:sp>
    </p:spTree>
    <p:extLst>
      <p:ext uri="{BB962C8B-B14F-4D97-AF65-F5344CB8AC3E}">
        <p14:creationId xmlns:p14="http://schemas.microsoft.com/office/powerpoint/2010/main" val="3351667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D6F89-6A80-443A-8E91-E405DFEB51F5}"/>
              </a:ext>
            </a:extLst>
          </p:cNvPr>
          <p:cNvSpPr>
            <a:spLocks noGrp="1"/>
          </p:cNvSpPr>
          <p:nvPr>
            <p:ph type="title"/>
          </p:nvPr>
        </p:nvSpPr>
        <p:spPr/>
        <p:txBody>
          <a:bodyPr>
            <a:normAutofit/>
          </a:bodyPr>
          <a:lstStyle/>
          <a:p>
            <a:pPr fontAlgn="base"/>
            <a:endParaRPr lang="en-CA" dirty="0"/>
          </a:p>
        </p:txBody>
      </p:sp>
      <p:sp>
        <p:nvSpPr>
          <p:cNvPr id="3" name="Content Placeholder 2">
            <a:extLst>
              <a:ext uri="{FF2B5EF4-FFF2-40B4-BE49-F238E27FC236}">
                <a16:creationId xmlns:a16="http://schemas.microsoft.com/office/drawing/2014/main" id="{C01585DE-1C16-47C2-810A-C1E2B4525E14}"/>
              </a:ext>
            </a:extLst>
          </p:cNvPr>
          <p:cNvSpPr>
            <a:spLocks noGrp="1"/>
          </p:cNvSpPr>
          <p:nvPr>
            <p:ph idx="1"/>
          </p:nvPr>
        </p:nvSpPr>
        <p:spPr/>
        <p:txBody>
          <a:bodyPr/>
          <a:lstStyle/>
          <a:p>
            <a:r>
              <a:rPr lang="en-CA" dirty="0"/>
              <a:t>Questions and Comments from the Public to the CAC  </a:t>
            </a:r>
            <a:endParaRPr lang="en-CA" sz="2800" dirty="0"/>
          </a:p>
          <a:p>
            <a:r>
              <a:rPr lang="en-CA" dirty="0"/>
              <a:t>Next Meeting – June 21, 2021 @ 6:30pm</a:t>
            </a:r>
          </a:p>
          <a:p>
            <a:r>
              <a:rPr lang="en-CA" dirty="0"/>
              <a:t>Adjournment  </a:t>
            </a:r>
            <a:br>
              <a:rPr lang="en-CA" dirty="0"/>
            </a:br>
            <a:endParaRPr lang="en-CA" dirty="0"/>
          </a:p>
        </p:txBody>
      </p:sp>
    </p:spTree>
    <p:extLst>
      <p:ext uri="{BB962C8B-B14F-4D97-AF65-F5344CB8AC3E}">
        <p14:creationId xmlns:p14="http://schemas.microsoft.com/office/powerpoint/2010/main" val="336061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E3092-4EED-4AF3-9FFA-1CC9D386D8F6}"/>
              </a:ext>
            </a:extLst>
          </p:cNvPr>
          <p:cNvSpPr>
            <a:spLocks noGrp="1"/>
          </p:cNvSpPr>
          <p:nvPr>
            <p:ph type="title"/>
          </p:nvPr>
        </p:nvSpPr>
        <p:spPr/>
        <p:txBody>
          <a:bodyPr/>
          <a:lstStyle/>
          <a:p>
            <a:r>
              <a:rPr lang="en-CA" dirty="0"/>
              <a:t>Opening</a:t>
            </a:r>
          </a:p>
        </p:txBody>
      </p:sp>
      <p:sp>
        <p:nvSpPr>
          <p:cNvPr id="3" name="Content Placeholder 2">
            <a:extLst>
              <a:ext uri="{FF2B5EF4-FFF2-40B4-BE49-F238E27FC236}">
                <a16:creationId xmlns:a16="http://schemas.microsoft.com/office/drawing/2014/main" id="{929FF3A2-C935-4127-B355-8AAA2CF54DDE}"/>
              </a:ext>
            </a:extLst>
          </p:cNvPr>
          <p:cNvSpPr>
            <a:spLocks noGrp="1"/>
          </p:cNvSpPr>
          <p:nvPr>
            <p:ph idx="1"/>
          </p:nvPr>
        </p:nvSpPr>
        <p:spPr/>
        <p:txBody>
          <a:bodyPr/>
          <a:lstStyle/>
          <a:p>
            <a:pPr fontAlgn="base"/>
            <a:r>
              <a:rPr lang="en-CA" dirty="0"/>
              <a:t>Call the meeting to order   </a:t>
            </a:r>
          </a:p>
          <a:p>
            <a:pPr lvl="1" fontAlgn="base"/>
            <a:r>
              <a:rPr lang="en-CA" dirty="0"/>
              <a:t>Open public Session </a:t>
            </a:r>
          </a:p>
          <a:p>
            <a:pPr fontAlgn="base"/>
            <a:r>
              <a:rPr lang="en-CA" dirty="0"/>
              <a:t>Approval of Agenda</a:t>
            </a:r>
          </a:p>
          <a:p>
            <a:pPr fontAlgn="base"/>
            <a:r>
              <a:rPr lang="en-CA" dirty="0"/>
              <a:t>Approval of the minutes dated April 19, 2021</a:t>
            </a:r>
          </a:p>
          <a:p>
            <a:endParaRPr lang="en-CA" dirty="0"/>
          </a:p>
        </p:txBody>
      </p:sp>
    </p:spTree>
    <p:extLst>
      <p:ext uri="{BB962C8B-B14F-4D97-AF65-F5344CB8AC3E}">
        <p14:creationId xmlns:p14="http://schemas.microsoft.com/office/powerpoint/2010/main" val="4145524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3AA66-4445-441D-BD9F-6D8BC0008FF0}"/>
              </a:ext>
            </a:extLst>
          </p:cNvPr>
          <p:cNvSpPr>
            <a:spLocks noGrp="1"/>
          </p:cNvSpPr>
          <p:nvPr>
            <p:ph type="title"/>
          </p:nvPr>
        </p:nvSpPr>
        <p:spPr/>
        <p:txBody>
          <a:bodyPr/>
          <a:lstStyle/>
          <a:p>
            <a:r>
              <a:rPr lang="en-CA" dirty="0"/>
              <a:t>delegations</a:t>
            </a:r>
          </a:p>
        </p:txBody>
      </p:sp>
      <p:sp>
        <p:nvSpPr>
          <p:cNvPr id="3" name="Content Placeholder 2">
            <a:extLst>
              <a:ext uri="{FF2B5EF4-FFF2-40B4-BE49-F238E27FC236}">
                <a16:creationId xmlns:a16="http://schemas.microsoft.com/office/drawing/2014/main" id="{B8232AEE-7EFB-403D-A290-4DB3523A1769}"/>
              </a:ext>
            </a:extLst>
          </p:cNvPr>
          <p:cNvSpPr>
            <a:spLocks noGrp="1"/>
          </p:cNvSpPr>
          <p:nvPr>
            <p:ph idx="1"/>
          </p:nvPr>
        </p:nvSpPr>
        <p:spPr/>
        <p:txBody>
          <a:bodyPr/>
          <a:lstStyle/>
          <a:p>
            <a:pPr lvl="1" fontAlgn="base"/>
            <a:r>
              <a:rPr lang="en-CA" b="1" dirty="0" err="1"/>
              <a:t>Atheneum</a:t>
            </a:r>
            <a:r>
              <a:rPr lang="en-CA" b="1" dirty="0"/>
              <a:t> Cannabis</a:t>
            </a:r>
          </a:p>
          <a:p>
            <a:pPr lvl="1" fontAlgn="base"/>
            <a:r>
              <a:rPr lang="en-CA" b="1" dirty="0"/>
              <a:t>ilija@atheneumcannabis.com</a:t>
            </a:r>
          </a:p>
          <a:p>
            <a:endParaRPr lang="en-CA" dirty="0"/>
          </a:p>
        </p:txBody>
      </p:sp>
    </p:spTree>
    <p:extLst>
      <p:ext uri="{BB962C8B-B14F-4D97-AF65-F5344CB8AC3E}">
        <p14:creationId xmlns:p14="http://schemas.microsoft.com/office/powerpoint/2010/main" val="3651436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6BF88-C8D9-4431-875D-EDA772344CB8}"/>
              </a:ext>
            </a:extLst>
          </p:cNvPr>
          <p:cNvSpPr>
            <a:spLocks noGrp="1"/>
          </p:cNvSpPr>
          <p:nvPr>
            <p:ph type="title"/>
          </p:nvPr>
        </p:nvSpPr>
        <p:spPr/>
        <p:txBody>
          <a:bodyPr>
            <a:normAutofit fontScale="90000"/>
          </a:bodyPr>
          <a:lstStyle/>
          <a:p>
            <a:r>
              <a:rPr lang="en-CA" dirty="0"/>
              <a:t>Electoral Area A Director – Ms. Jen </a:t>
            </a:r>
            <a:r>
              <a:rPr lang="en-CA" dirty="0" err="1"/>
              <a:t>Mccutcheon</a:t>
            </a:r>
            <a:br>
              <a:rPr lang="en-CA" dirty="0"/>
            </a:br>
            <a:endParaRPr lang="en-CA" dirty="0"/>
          </a:p>
        </p:txBody>
      </p:sp>
      <p:sp>
        <p:nvSpPr>
          <p:cNvPr id="3" name="Content Placeholder 2">
            <a:extLst>
              <a:ext uri="{FF2B5EF4-FFF2-40B4-BE49-F238E27FC236}">
                <a16:creationId xmlns:a16="http://schemas.microsoft.com/office/drawing/2014/main" id="{3C8EE313-F969-43DC-AB32-4FFDC5AA0489}"/>
              </a:ext>
            </a:extLst>
          </p:cNvPr>
          <p:cNvSpPr>
            <a:spLocks noGrp="1"/>
          </p:cNvSpPr>
          <p:nvPr>
            <p:ph idx="1"/>
          </p:nvPr>
        </p:nvSpPr>
        <p:spPr/>
        <p:txBody>
          <a:bodyPr/>
          <a:lstStyle/>
          <a:p>
            <a:pPr lvl="1" fontAlgn="base"/>
            <a:r>
              <a:rPr lang="en-CA" u="sng" dirty="0">
                <a:hlinkClick r:id="rId2"/>
              </a:rPr>
              <a:t>areaajen@gmail.com</a:t>
            </a:r>
            <a:endParaRPr lang="en-CA" dirty="0"/>
          </a:p>
        </p:txBody>
      </p:sp>
    </p:spTree>
    <p:extLst>
      <p:ext uri="{BB962C8B-B14F-4D97-AF65-F5344CB8AC3E}">
        <p14:creationId xmlns:p14="http://schemas.microsoft.com/office/powerpoint/2010/main" val="1358301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E7896-847F-4B24-BDB3-396875E18494}"/>
              </a:ext>
            </a:extLst>
          </p:cNvPr>
          <p:cNvSpPr>
            <a:spLocks noGrp="1"/>
          </p:cNvSpPr>
          <p:nvPr>
            <p:ph type="title"/>
          </p:nvPr>
        </p:nvSpPr>
        <p:spPr/>
        <p:txBody>
          <a:bodyPr/>
          <a:lstStyle/>
          <a:p>
            <a:r>
              <a:rPr lang="en-CA" dirty="0"/>
              <a:t>CAC Correspondence</a:t>
            </a:r>
            <a:br>
              <a:rPr lang="en-CA" dirty="0"/>
            </a:br>
            <a:endParaRPr lang="en-CA" dirty="0"/>
          </a:p>
        </p:txBody>
      </p:sp>
      <p:sp>
        <p:nvSpPr>
          <p:cNvPr id="3" name="Content Placeholder 2">
            <a:extLst>
              <a:ext uri="{FF2B5EF4-FFF2-40B4-BE49-F238E27FC236}">
                <a16:creationId xmlns:a16="http://schemas.microsoft.com/office/drawing/2014/main" id="{AC4CC6FD-8A50-4CE6-B80E-7D61C7F558F3}"/>
              </a:ext>
            </a:extLst>
          </p:cNvPr>
          <p:cNvSpPr>
            <a:spLocks noGrp="1"/>
          </p:cNvSpPr>
          <p:nvPr>
            <p:ph idx="1"/>
          </p:nvPr>
        </p:nvSpPr>
        <p:spPr/>
        <p:txBody>
          <a:bodyPr/>
          <a:lstStyle/>
          <a:p>
            <a:pPr lvl="1" fontAlgn="base"/>
            <a:r>
              <a:rPr lang="en-CA" dirty="0"/>
              <a:t>Bank balance as of April 2021   </a:t>
            </a:r>
          </a:p>
          <a:p>
            <a:endParaRPr lang="en-CA" dirty="0"/>
          </a:p>
        </p:txBody>
      </p:sp>
    </p:spTree>
    <p:extLst>
      <p:ext uri="{BB962C8B-B14F-4D97-AF65-F5344CB8AC3E}">
        <p14:creationId xmlns:p14="http://schemas.microsoft.com/office/powerpoint/2010/main" val="1132592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0FBF7-C05D-4753-B843-99EEC9DBC814}"/>
              </a:ext>
            </a:extLst>
          </p:cNvPr>
          <p:cNvSpPr>
            <a:spLocks noGrp="1"/>
          </p:cNvSpPr>
          <p:nvPr>
            <p:ph type="title"/>
          </p:nvPr>
        </p:nvSpPr>
        <p:spPr/>
        <p:txBody>
          <a:bodyPr/>
          <a:lstStyle/>
          <a:p>
            <a:r>
              <a:rPr lang="en-CA" dirty="0"/>
              <a:t>UEL Manager reports to CAC</a:t>
            </a:r>
          </a:p>
        </p:txBody>
      </p:sp>
      <p:sp>
        <p:nvSpPr>
          <p:cNvPr id="3" name="Content Placeholder 2">
            <a:extLst>
              <a:ext uri="{FF2B5EF4-FFF2-40B4-BE49-F238E27FC236}">
                <a16:creationId xmlns:a16="http://schemas.microsoft.com/office/drawing/2014/main" id="{2AED0281-E0BA-47ED-87DB-CD33EF5D641D}"/>
              </a:ext>
            </a:extLst>
          </p:cNvPr>
          <p:cNvSpPr>
            <a:spLocks noGrp="1"/>
          </p:cNvSpPr>
          <p:nvPr>
            <p:ph idx="1"/>
          </p:nvPr>
        </p:nvSpPr>
        <p:spPr/>
        <p:txBody>
          <a:bodyPr/>
          <a:lstStyle/>
          <a:p>
            <a:r>
              <a:rPr lang="en-CA" dirty="0"/>
              <a:t>Development Permit </a:t>
            </a:r>
          </a:p>
          <a:p>
            <a:pPr lvl="1"/>
            <a:r>
              <a:rPr lang="en-CA" dirty="0"/>
              <a:t>2/21 - 5754 W 6th</a:t>
            </a:r>
          </a:p>
        </p:txBody>
      </p:sp>
    </p:spTree>
    <p:extLst>
      <p:ext uri="{BB962C8B-B14F-4D97-AF65-F5344CB8AC3E}">
        <p14:creationId xmlns:p14="http://schemas.microsoft.com/office/powerpoint/2010/main" val="2594891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062CE-70C5-48CA-AAD7-C9CCF71499BF}"/>
              </a:ext>
            </a:extLst>
          </p:cNvPr>
          <p:cNvSpPr>
            <a:spLocks noGrp="1"/>
          </p:cNvSpPr>
          <p:nvPr>
            <p:ph type="title"/>
          </p:nvPr>
        </p:nvSpPr>
        <p:spPr/>
        <p:txBody>
          <a:bodyPr/>
          <a:lstStyle/>
          <a:p>
            <a:pPr fontAlgn="base"/>
            <a:r>
              <a:rPr lang="en-CA" b="1" dirty="0"/>
              <a:t>Community Center Updates/Block F Plan</a:t>
            </a:r>
          </a:p>
        </p:txBody>
      </p:sp>
      <p:sp>
        <p:nvSpPr>
          <p:cNvPr id="3" name="Content Placeholder 2">
            <a:extLst>
              <a:ext uri="{FF2B5EF4-FFF2-40B4-BE49-F238E27FC236}">
                <a16:creationId xmlns:a16="http://schemas.microsoft.com/office/drawing/2014/main" id="{72A09C31-1E40-4DA4-BF58-E7594B106278}"/>
              </a:ext>
            </a:extLst>
          </p:cNvPr>
          <p:cNvSpPr>
            <a:spLocks noGrp="1"/>
          </p:cNvSpPr>
          <p:nvPr>
            <p:ph idx="1"/>
          </p:nvPr>
        </p:nvSpPr>
        <p:spPr/>
        <p:txBody>
          <a:bodyPr/>
          <a:lstStyle/>
          <a:p>
            <a:pPr lvl="1" fontAlgn="base"/>
            <a:r>
              <a:rPr lang="en-CA" dirty="0"/>
              <a:t>The Community Center Plan’s funding design where the developer would provide the </a:t>
            </a:r>
            <a:r>
              <a:rPr lang="en-CA" dirty="0" err="1"/>
              <a:t>startup</a:t>
            </a:r>
            <a:r>
              <a:rPr lang="en-CA" dirty="0"/>
              <a:t> funding for the Community Center - this was removed from the Final Draft - and some cost will now be fulfilled by UEL taxpayers</a:t>
            </a:r>
          </a:p>
        </p:txBody>
      </p:sp>
    </p:spTree>
    <p:extLst>
      <p:ext uri="{BB962C8B-B14F-4D97-AF65-F5344CB8AC3E}">
        <p14:creationId xmlns:p14="http://schemas.microsoft.com/office/powerpoint/2010/main" val="234360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8D06F-FD2A-4BA6-BB21-32A6667CC1D9}"/>
              </a:ext>
            </a:extLst>
          </p:cNvPr>
          <p:cNvSpPr>
            <a:spLocks noGrp="1"/>
          </p:cNvSpPr>
          <p:nvPr>
            <p:ph type="title"/>
          </p:nvPr>
        </p:nvSpPr>
        <p:spPr/>
        <p:txBody>
          <a:bodyPr>
            <a:normAutofit/>
          </a:bodyPr>
          <a:lstStyle/>
          <a:p>
            <a:pPr fontAlgn="base"/>
            <a:r>
              <a:rPr lang="en-CA" b="1" dirty="0"/>
              <a:t>Area D Plan</a:t>
            </a:r>
          </a:p>
        </p:txBody>
      </p:sp>
      <p:sp>
        <p:nvSpPr>
          <p:cNvPr id="3" name="Content Placeholder 2">
            <a:extLst>
              <a:ext uri="{FF2B5EF4-FFF2-40B4-BE49-F238E27FC236}">
                <a16:creationId xmlns:a16="http://schemas.microsoft.com/office/drawing/2014/main" id="{E0A4002D-9477-4A03-997D-79B81D1B0DF2}"/>
              </a:ext>
            </a:extLst>
          </p:cNvPr>
          <p:cNvSpPr>
            <a:spLocks noGrp="1"/>
          </p:cNvSpPr>
          <p:nvPr>
            <p:ph idx="1"/>
          </p:nvPr>
        </p:nvSpPr>
        <p:spPr/>
        <p:txBody>
          <a:bodyPr>
            <a:normAutofit fontScale="92500" lnSpcReduction="20000"/>
          </a:bodyPr>
          <a:lstStyle/>
          <a:p>
            <a:pPr lvl="1" fontAlgn="base"/>
            <a:r>
              <a:rPr lang="en-CA" dirty="0"/>
              <a:t>Cannabis Retail Store part of the Area D Plan, bring questions - Patricia</a:t>
            </a:r>
          </a:p>
          <a:p>
            <a:r>
              <a:rPr lang="en-CA" dirty="0"/>
              <a:t>This is for Burb Cannabis - Written comments about this application will be accepted by the UEL Manager up to and no later than 4:00 pm on June 9th, 2021. Email submissions may be sent to </a:t>
            </a:r>
            <a:r>
              <a:rPr lang="en-CA" u="sng" dirty="0">
                <a:hlinkClick r:id="rId2"/>
              </a:rPr>
              <a:t>planUEL@gov.bc.ca</a:t>
            </a:r>
            <a:r>
              <a:rPr lang="en-CA" dirty="0"/>
              <a:t>; </a:t>
            </a:r>
            <a:r>
              <a:rPr lang="en-CA" u="sng" dirty="0">
                <a:hlinkClick r:id="rId3"/>
              </a:rPr>
              <a:t>uelcac@gm</a:t>
            </a:r>
            <a:r>
              <a:rPr lang="en-CA" dirty="0">
                <a:hlinkClick r:id="rId3"/>
              </a:rPr>
              <a:t>ail.com</a:t>
            </a:r>
            <a:r>
              <a:rPr lang="en-CA" dirty="0"/>
              <a:t>;  areaajen@gmail.com. All comments form part of the public record and copies of the comments will be provided to the applicant. Please note that for non-medical cannabis retail licence applications in the UEL, Metro Vancouver Regional District (MVRD) must gather residents’ views to make comments and recommendations on the licensee’s application to the BC Liquor and Cannabis Regulation Branch (LCRB). Written comments submitted as part of this rezoning application will be considered as gathering residents’ views for the MVRD and will be used to inform MVRD comments and recommendations to the BC LCRB.</a:t>
            </a:r>
          </a:p>
        </p:txBody>
      </p:sp>
    </p:spTree>
    <p:extLst>
      <p:ext uri="{BB962C8B-B14F-4D97-AF65-F5344CB8AC3E}">
        <p14:creationId xmlns:p14="http://schemas.microsoft.com/office/powerpoint/2010/main" val="2401009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87FB7-D603-4799-AED5-DC6A9A3C181C}"/>
              </a:ext>
            </a:extLst>
          </p:cNvPr>
          <p:cNvSpPr>
            <a:spLocks noGrp="1"/>
          </p:cNvSpPr>
          <p:nvPr>
            <p:ph type="title"/>
          </p:nvPr>
        </p:nvSpPr>
        <p:spPr/>
        <p:txBody>
          <a:bodyPr/>
          <a:lstStyle/>
          <a:p>
            <a:r>
              <a:rPr lang="en-CA" dirty="0"/>
              <a:t>Zoom Cloud storage purchase</a:t>
            </a:r>
          </a:p>
        </p:txBody>
      </p:sp>
      <p:sp>
        <p:nvSpPr>
          <p:cNvPr id="3" name="Content Placeholder 2">
            <a:extLst>
              <a:ext uri="{FF2B5EF4-FFF2-40B4-BE49-F238E27FC236}">
                <a16:creationId xmlns:a16="http://schemas.microsoft.com/office/drawing/2014/main" id="{C7107997-AF74-427B-8B7E-9351ECCB088A}"/>
              </a:ext>
            </a:extLst>
          </p:cNvPr>
          <p:cNvSpPr>
            <a:spLocks noGrp="1"/>
          </p:cNvSpPr>
          <p:nvPr>
            <p:ph idx="1"/>
          </p:nvPr>
        </p:nvSpPr>
        <p:spPr/>
        <p:txBody>
          <a:bodyPr/>
          <a:lstStyle/>
          <a:p>
            <a:r>
              <a:rPr lang="en-CA" dirty="0"/>
              <a:t>UEL CAC - approval of Zoom Cloud storage purchase (*$636 per year for 100GB, we currently have 1GB and it is already full) to store our meeting recordings</a:t>
            </a:r>
            <a:br>
              <a:rPr lang="en-CA" dirty="0"/>
            </a:br>
            <a:endParaRPr lang="en-CA" dirty="0"/>
          </a:p>
        </p:txBody>
      </p:sp>
    </p:spTree>
    <p:extLst>
      <p:ext uri="{BB962C8B-B14F-4D97-AF65-F5344CB8AC3E}">
        <p14:creationId xmlns:p14="http://schemas.microsoft.com/office/powerpoint/2010/main" val="118727952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195</TotalTime>
  <Words>472</Words>
  <Application>Microsoft Office PowerPoint</Application>
  <PresentationFormat>Widescreen</PresentationFormat>
  <Paragraphs>36</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Gill Sans MT</vt:lpstr>
      <vt:lpstr>Gallery</vt:lpstr>
      <vt:lpstr>UEL CAC May 17, 2021 Monthly Public Meeting @ 6:30 pm</vt:lpstr>
      <vt:lpstr>Opening</vt:lpstr>
      <vt:lpstr>delegations</vt:lpstr>
      <vt:lpstr>Electoral Area A Director – Ms. Jen Mccutcheon </vt:lpstr>
      <vt:lpstr>CAC Correspondence </vt:lpstr>
      <vt:lpstr>UEL Manager reports to CAC</vt:lpstr>
      <vt:lpstr>Community Center Updates/Block F Plan</vt:lpstr>
      <vt:lpstr>Area D Plan</vt:lpstr>
      <vt:lpstr>Zoom Cloud storage purchase</vt:lpstr>
      <vt:lpstr>Community Works Fund - Teddy</vt:lpstr>
      <vt:lpstr>Follow-Ups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UEL CAC April 19, 2021 Monthly Public Meeting @ 6:00 pm</dc:title>
  <dc:creator>Moony Qi</dc:creator>
  <cp:lastModifiedBy>Moony Qi</cp:lastModifiedBy>
  <cp:revision>9</cp:revision>
  <dcterms:created xsi:type="dcterms:W3CDTF">2021-04-19T20:15:03Z</dcterms:created>
  <dcterms:modified xsi:type="dcterms:W3CDTF">2021-05-18T04:08:01Z</dcterms:modified>
</cp:coreProperties>
</file>