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72" r:id="rId15"/>
    <p:sldId id="268"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EF4CDD-BF64-48B6-A9E3-E74C23068D76}" type="datetimeFigureOut">
              <a:rPr lang="en-CA" smtClean="0"/>
              <a:t>2021-08-16</a:t>
            </a:fld>
            <a:endParaRPr lang="en-CA"/>
          </a:p>
        </p:txBody>
      </p:sp>
      <p:sp>
        <p:nvSpPr>
          <p:cNvPr id="5" name="Footer Placeholder 4"/>
          <p:cNvSpPr>
            <a:spLocks noGrp="1"/>
          </p:cNvSpPr>
          <p:nvPr>
            <p:ph type="ftr" sz="quarter" idx="11"/>
          </p:nvPr>
        </p:nvSpPr>
        <p:spPr>
          <a:xfrm>
            <a:off x="2416500" y="329307"/>
            <a:ext cx="4973915" cy="309201"/>
          </a:xfrm>
        </p:spPr>
        <p:txBody>
          <a:bodyPr/>
          <a:lstStyle/>
          <a:p>
            <a:endParaRPr lang="en-CA"/>
          </a:p>
        </p:txBody>
      </p:sp>
      <p:sp>
        <p:nvSpPr>
          <p:cNvPr id="6" name="Slide Number Placeholder 5"/>
          <p:cNvSpPr>
            <a:spLocks noGrp="1"/>
          </p:cNvSpPr>
          <p:nvPr>
            <p:ph type="sldNum" sz="quarter" idx="12"/>
          </p:nvPr>
        </p:nvSpPr>
        <p:spPr>
          <a:xfrm>
            <a:off x="1437664" y="798973"/>
            <a:ext cx="811019" cy="503578"/>
          </a:xfrm>
        </p:spPr>
        <p:txBody>
          <a:bodyPr/>
          <a:lstStyle/>
          <a:p>
            <a:fld id="{3E1E23D4-22E1-4894-9524-18B0D9A2CA4D}" type="slidenum">
              <a:rPr lang="en-CA" smtClean="0"/>
              <a:t>‹#›</a:t>
            </a:fld>
            <a:endParaRPr lang="en-CA"/>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390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F4CDD-BF64-48B6-A9E3-E74C23068D76}" type="datetimeFigureOut">
              <a:rPr lang="en-CA" smtClean="0"/>
              <a:t>2021-08-16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1E23D4-22E1-4894-9524-18B0D9A2CA4D}" type="slidenum">
              <a:rPr lang="en-CA" smtClean="0"/>
              <a:t>‹#›</a:t>
            </a:fld>
            <a:endParaRPr lang="en-CA"/>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826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F4CDD-BF64-48B6-A9E3-E74C23068D76}" type="datetimeFigureOut">
              <a:rPr lang="en-CA" smtClean="0"/>
              <a:t>2021-08-16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1E23D4-22E1-4894-9524-18B0D9A2CA4D}" type="slidenum">
              <a:rPr lang="en-CA" smtClean="0"/>
              <a:t>‹#›</a:t>
            </a:fld>
            <a:endParaRPr lang="en-CA"/>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198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F4CDD-BF64-48B6-A9E3-E74C23068D76}" type="datetimeFigureOut">
              <a:rPr lang="en-CA" smtClean="0"/>
              <a:t>2021-08-16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1E23D4-22E1-4894-9524-18B0D9A2CA4D}" type="slidenum">
              <a:rPr lang="en-CA" smtClean="0"/>
              <a:t>‹#›</a:t>
            </a:fld>
            <a:endParaRPr lang="en-CA"/>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326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F4CDD-BF64-48B6-A9E3-E74C23068D76}" type="datetimeFigureOut">
              <a:rPr lang="en-CA" smtClean="0"/>
              <a:t>2021-08-16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1E23D4-22E1-4894-9524-18B0D9A2CA4D}" type="slidenum">
              <a:rPr lang="en-CA" smtClean="0"/>
              <a:t>‹#›</a:t>
            </a:fld>
            <a:endParaRPr lang="en-CA"/>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78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EF4CDD-BF64-48B6-A9E3-E74C23068D76}" type="datetimeFigureOut">
              <a:rPr lang="en-CA" smtClean="0"/>
              <a:t>2021-08-16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1E23D4-22E1-4894-9524-18B0D9A2CA4D}" type="slidenum">
              <a:rPr lang="en-CA" smtClean="0"/>
              <a:t>‹#›</a:t>
            </a:fld>
            <a:endParaRPr lang="en-CA"/>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03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EF4CDD-BF64-48B6-A9E3-E74C23068D76}" type="datetimeFigureOut">
              <a:rPr lang="en-CA" smtClean="0"/>
              <a:t>2021-08-16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E1E23D4-22E1-4894-9524-18B0D9A2CA4D}" type="slidenum">
              <a:rPr lang="en-CA" smtClean="0"/>
              <a:t>‹#›</a:t>
            </a:fld>
            <a:endParaRPr lang="en-CA"/>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882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EF4CDD-BF64-48B6-A9E3-E74C23068D76}" type="datetimeFigureOut">
              <a:rPr lang="en-CA" smtClean="0"/>
              <a:t>2021-08-16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E1E23D4-22E1-4894-9524-18B0D9A2CA4D}" type="slidenum">
              <a:rPr lang="en-CA" smtClean="0"/>
              <a:t>‹#›</a:t>
            </a:fld>
            <a:endParaRPr lang="en-CA"/>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226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F4CDD-BF64-48B6-A9E3-E74C23068D76}" type="datetimeFigureOut">
              <a:rPr lang="en-CA" smtClean="0"/>
              <a:t>2021-08-16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E1E23D4-22E1-4894-9524-18B0D9A2CA4D}" type="slidenum">
              <a:rPr lang="en-CA" smtClean="0"/>
              <a:t>‹#›</a:t>
            </a:fld>
            <a:endParaRPr lang="en-CA"/>
          </a:p>
        </p:txBody>
      </p:sp>
    </p:spTree>
    <p:extLst>
      <p:ext uri="{BB962C8B-B14F-4D97-AF65-F5344CB8AC3E}">
        <p14:creationId xmlns:p14="http://schemas.microsoft.com/office/powerpoint/2010/main" val="194368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EF4CDD-BF64-48B6-A9E3-E74C23068D76}" type="datetimeFigureOut">
              <a:rPr lang="en-CA" smtClean="0"/>
              <a:t>2021-08-16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1E23D4-22E1-4894-9524-18B0D9A2CA4D}" type="slidenum">
              <a:rPr lang="en-CA" smtClean="0"/>
              <a:t>‹#›</a:t>
            </a:fld>
            <a:endParaRPr lang="en-CA"/>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382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9EF4CDD-BF64-48B6-A9E3-E74C23068D76}" type="datetimeFigureOut">
              <a:rPr lang="en-CA" smtClean="0"/>
              <a:t>2021-08-16</a:t>
            </a:fld>
            <a:endParaRPr lang="en-CA"/>
          </a:p>
        </p:txBody>
      </p:sp>
      <p:sp>
        <p:nvSpPr>
          <p:cNvPr id="6" name="Footer Placeholder 5"/>
          <p:cNvSpPr>
            <a:spLocks noGrp="1"/>
          </p:cNvSpPr>
          <p:nvPr>
            <p:ph type="ftr" sz="quarter" idx="11"/>
          </p:nvPr>
        </p:nvSpPr>
        <p:spPr>
          <a:xfrm>
            <a:off x="1447382" y="318640"/>
            <a:ext cx="5541004" cy="320931"/>
          </a:xfrm>
        </p:spPr>
        <p:txBody>
          <a:bodyPr/>
          <a:lstStyle/>
          <a:p>
            <a:endParaRPr lang="en-CA"/>
          </a:p>
        </p:txBody>
      </p:sp>
      <p:sp>
        <p:nvSpPr>
          <p:cNvPr id="7" name="Slide Number Placeholder 6"/>
          <p:cNvSpPr>
            <a:spLocks noGrp="1"/>
          </p:cNvSpPr>
          <p:nvPr>
            <p:ph type="sldNum" sz="quarter" idx="12"/>
          </p:nvPr>
        </p:nvSpPr>
        <p:spPr/>
        <p:txBody>
          <a:bodyPr/>
          <a:lstStyle/>
          <a:p>
            <a:fld id="{3E1E23D4-22E1-4894-9524-18B0D9A2CA4D}" type="slidenum">
              <a:rPr lang="en-CA" smtClean="0"/>
              <a:t>‹#›</a:t>
            </a:fld>
            <a:endParaRPr lang="en-CA"/>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097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9EF4CDD-BF64-48B6-A9E3-E74C23068D76}" type="datetimeFigureOut">
              <a:rPr lang="en-CA" smtClean="0"/>
              <a:t>2021-08-16</a:t>
            </a:fld>
            <a:endParaRPr lang="en-CA"/>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E1E23D4-22E1-4894-9524-18B0D9A2CA4D}" type="slidenum">
              <a:rPr lang="en-CA" smtClean="0"/>
              <a:t>‹#›</a:t>
            </a:fld>
            <a:endParaRPr lang="en-CA"/>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858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uelcac@gmail.com" TargetMode="External"/><Relationship Id="rId2" Type="http://schemas.openxmlformats.org/officeDocument/2006/relationships/hyperlink" Target="mailto:planUEL@gov.bc.c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838D-D3E0-41B4-9EB1-96BF1BF71475}"/>
              </a:ext>
            </a:extLst>
          </p:cNvPr>
          <p:cNvSpPr>
            <a:spLocks noGrp="1"/>
          </p:cNvSpPr>
          <p:nvPr>
            <p:ph type="ctrTitle"/>
          </p:nvPr>
        </p:nvSpPr>
        <p:spPr/>
        <p:txBody>
          <a:bodyPr>
            <a:normAutofit fontScale="90000"/>
          </a:bodyPr>
          <a:lstStyle/>
          <a:p>
            <a:r>
              <a:rPr lang="en-CA" dirty="0"/>
              <a:t>UEL CAC June 21, 2021 Public Meeting at 6:30pm</a:t>
            </a:r>
          </a:p>
        </p:txBody>
      </p:sp>
      <p:sp>
        <p:nvSpPr>
          <p:cNvPr id="3" name="Subtitle 2">
            <a:extLst>
              <a:ext uri="{FF2B5EF4-FFF2-40B4-BE49-F238E27FC236}">
                <a16:creationId xmlns:a16="http://schemas.microsoft.com/office/drawing/2014/main" id="{0EE8F0FE-692C-473F-AE3D-0410E963A681}"/>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9246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C7AA-8CD0-4E54-9144-141C8968BD3C}"/>
              </a:ext>
            </a:extLst>
          </p:cNvPr>
          <p:cNvSpPr>
            <a:spLocks noGrp="1"/>
          </p:cNvSpPr>
          <p:nvPr>
            <p:ph type="title"/>
          </p:nvPr>
        </p:nvSpPr>
        <p:spPr/>
        <p:txBody>
          <a:bodyPr/>
          <a:lstStyle/>
          <a:p>
            <a:r>
              <a:rPr lang="en-CA" b="1" dirty="0"/>
              <a:t>Community Works Fund </a:t>
            </a:r>
            <a:br>
              <a:rPr lang="en-CA" b="1" dirty="0"/>
            </a:br>
            <a:endParaRPr lang="en-CA" dirty="0"/>
          </a:p>
        </p:txBody>
      </p:sp>
      <p:sp>
        <p:nvSpPr>
          <p:cNvPr id="3" name="Content Placeholder 2">
            <a:extLst>
              <a:ext uri="{FF2B5EF4-FFF2-40B4-BE49-F238E27FC236}">
                <a16:creationId xmlns:a16="http://schemas.microsoft.com/office/drawing/2014/main" id="{D407C122-1859-487D-9E95-3971D7F44D5B}"/>
              </a:ext>
            </a:extLst>
          </p:cNvPr>
          <p:cNvSpPr>
            <a:spLocks noGrp="1"/>
          </p:cNvSpPr>
          <p:nvPr>
            <p:ph idx="1"/>
          </p:nvPr>
        </p:nvSpPr>
        <p:spPr/>
        <p:txBody>
          <a:bodyPr/>
          <a:lstStyle/>
          <a:p>
            <a:pPr lvl="1" fontAlgn="base"/>
            <a:r>
              <a:rPr lang="en-CA" dirty="0"/>
              <a:t>Update </a:t>
            </a:r>
          </a:p>
          <a:p>
            <a:pPr lvl="1" fontAlgn="base"/>
            <a:r>
              <a:rPr lang="en-CA" dirty="0"/>
              <a:t>Survey Monkey</a:t>
            </a:r>
          </a:p>
          <a:p>
            <a:endParaRPr lang="en-CA" dirty="0"/>
          </a:p>
        </p:txBody>
      </p:sp>
    </p:spTree>
    <p:extLst>
      <p:ext uri="{BB962C8B-B14F-4D97-AF65-F5344CB8AC3E}">
        <p14:creationId xmlns:p14="http://schemas.microsoft.com/office/powerpoint/2010/main" val="224444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0D176-2246-44EF-91DF-9B21813EADF4}"/>
              </a:ext>
            </a:extLst>
          </p:cNvPr>
          <p:cNvSpPr>
            <a:spLocks noGrp="1"/>
          </p:cNvSpPr>
          <p:nvPr>
            <p:ph type="title"/>
          </p:nvPr>
        </p:nvSpPr>
        <p:spPr/>
        <p:txBody>
          <a:bodyPr>
            <a:normAutofit fontScale="90000"/>
          </a:bodyPr>
          <a:lstStyle/>
          <a:p>
            <a:pPr fontAlgn="base"/>
            <a:r>
              <a:rPr lang="en-CA" b="1" dirty="0"/>
              <a:t>Community Concerns</a:t>
            </a:r>
            <a:br>
              <a:rPr lang="en-CA" b="1" dirty="0"/>
            </a:br>
            <a:br>
              <a:rPr lang="en-CA" b="1" dirty="0"/>
            </a:br>
            <a:endParaRPr lang="en-CA" dirty="0"/>
          </a:p>
        </p:txBody>
      </p:sp>
      <p:sp>
        <p:nvSpPr>
          <p:cNvPr id="3" name="Content Placeholder 2">
            <a:extLst>
              <a:ext uri="{FF2B5EF4-FFF2-40B4-BE49-F238E27FC236}">
                <a16:creationId xmlns:a16="http://schemas.microsoft.com/office/drawing/2014/main" id="{323DAB77-82BC-4DA0-BCB7-BF008CC8A4C1}"/>
              </a:ext>
            </a:extLst>
          </p:cNvPr>
          <p:cNvSpPr>
            <a:spLocks noGrp="1"/>
          </p:cNvSpPr>
          <p:nvPr>
            <p:ph idx="1"/>
          </p:nvPr>
        </p:nvSpPr>
        <p:spPr/>
        <p:txBody>
          <a:bodyPr/>
          <a:lstStyle/>
          <a:p>
            <a:r>
              <a:rPr lang="en-CA" dirty="0"/>
              <a:t>Cannabis Retail</a:t>
            </a:r>
          </a:p>
          <a:p>
            <a:pPr fontAlgn="base"/>
            <a:r>
              <a:rPr lang="en-CA" dirty="0"/>
              <a:t>Unsightly properties - “UEL bylaw 57 (2) (c), in our area, a single family dwelling may not keep more than 2 roomers, boarders or lodgers.”  - 5770 Chancellor Boulevard.- images 10 + numbered bedrooms, wires hanging, plumbing issues, code violations  -to be held</a:t>
            </a:r>
            <a:endParaRPr lang="en-CA" b="1" dirty="0"/>
          </a:p>
          <a:p>
            <a:pPr fontAlgn="base"/>
            <a:r>
              <a:rPr lang="en-CA" dirty="0"/>
              <a:t>Unkempt Neighbourhood yards -  not maintaining their front yards and allowing the grass to grow without being mowed and maintained. </a:t>
            </a:r>
          </a:p>
          <a:p>
            <a:pPr fontAlgn="base"/>
            <a:r>
              <a:rPr lang="en-CA" dirty="0"/>
              <a:t>Non-compliant fences</a:t>
            </a:r>
            <a:endParaRPr lang="en-CA" b="1" dirty="0"/>
          </a:p>
          <a:p>
            <a:endParaRPr lang="en-CA" dirty="0"/>
          </a:p>
        </p:txBody>
      </p:sp>
    </p:spTree>
    <p:extLst>
      <p:ext uri="{BB962C8B-B14F-4D97-AF65-F5344CB8AC3E}">
        <p14:creationId xmlns:p14="http://schemas.microsoft.com/office/powerpoint/2010/main" val="2299889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9EC1F-F48A-49B3-8CDA-748CF6ED4E2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44D182B4-82BC-4297-8C8A-1B3B2A307A2C}"/>
              </a:ext>
            </a:extLst>
          </p:cNvPr>
          <p:cNvSpPr>
            <a:spLocks noGrp="1"/>
          </p:cNvSpPr>
          <p:nvPr>
            <p:ph idx="1"/>
          </p:nvPr>
        </p:nvSpPr>
        <p:spPr/>
        <p:txBody>
          <a:bodyPr>
            <a:normAutofit/>
          </a:bodyPr>
          <a:lstStyle/>
          <a:p>
            <a:pPr fontAlgn="base"/>
            <a:r>
              <a:rPr lang="en-CA" dirty="0"/>
              <a:t>Crab-Apple Flower Trees cut in Area A - and it appears that no explanations/notices were given - these appear to be separate matter from the trees on </a:t>
            </a:r>
            <a:r>
              <a:rPr lang="en-CA" dirty="0" err="1"/>
              <a:t>Wesbrook</a:t>
            </a:r>
            <a:r>
              <a:rPr lang="en-CA" dirty="0"/>
              <a:t> Crescent</a:t>
            </a:r>
            <a:endParaRPr lang="en-CA" b="1" dirty="0"/>
          </a:p>
          <a:p>
            <a:endParaRPr lang="en-CA" dirty="0"/>
          </a:p>
        </p:txBody>
      </p:sp>
      <p:pic>
        <p:nvPicPr>
          <p:cNvPr id="7" name="Picture 6">
            <a:extLst>
              <a:ext uri="{FF2B5EF4-FFF2-40B4-BE49-F238E27FC236}">
                <a16:creationId xmlns:a16="http://schemas.microsoft.com/office/drawing/2014/main" id="{075CA1FA-B43D-478D-AC0C-E97198322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025" y="2759007"/>
            <a:ext cx="4051530" cy="3904735"/>
          </a:xfrm>
          <a:prstGeom prst="rect">
            <a:avLst/>
          </a:prstGeom>
        </p:spPr>
      </p:pic>
    </p:spTree>
    <p:extLst>
      <p:ext uri="{BB962C8B-B14F-4D97-AF65-F5344CB8AC3E}">
        <p14:creationId xmlns:p14="http://schemas.microsoft.com/office/powerpoint/2010/main" val="2839309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9955-9A80-42B0-8FEA-4E26037F78A9}"/>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DD03A39-CA73-4FC0-9ABB-A43EF80DA59F}"/>
              </a:ext>
            </a:extLst>
          </p:cNvPr>
          <p:cNvSpPr>
            <a:spLocks noGrp="1"/>
          </p:cNvSpPr>
          <p:nvPr>
            <p:ph idx="1"/>
          </p:nvPr>
        </p:nvSpPr>
        <p:spPr/>
        <p:txBody>
          <a:bodyPr/>
          <a:lstStyle/>
          <a:p>
            <a:endParaRPr lang="en-CA" dirty="0"/>
          </a:p>
        </p:txBody>
      </p:sp>
      <p:pic>
        <p:nvPicPr>
          <p:cNvPr id="4" name="Picture 3">
            <a:extLst>
              <a:ext uri="{FF2B5EF4-FFF2-40B4-BE49-F238E27FC236}">
                <a16:creationId xmlns:a16="http://schemas.microsoft.com/office/drawing/2014/main" id="{E061656A-6DC4-4F06-BED9-B16420E63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987" y="682831"/>
            <a:ext cx="5251219" cy="5232193"/>
          </a:xfrm>
          <a:prstGeom prst="rect">
            <a:avLst/>
          </a:prstGeom>
        </p:spPr>
      </p:pic>
    </p:spTree>
    <p:extLst>
      <p:ext uri="{BB962C8B-B14F-4D97-AF65-F5344CB8AC3E}">
        <p14:creationId xmlns:p14="http://schemas.microsoft.com/office/powerpoint/2010/main" val="3170349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A66F-ABF1-48FC-B520-6F1A6C36A22C}"/>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FC73CA32-C581-4F5B-AB95-4A0911E9D6EE}"/>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F1A7C25B-9681-4BD2-91FF-371BB7C5F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257" y="1007866"/>
            <a:ext cx="3702121" cy="4842268"/>
          </a:xfrm>
          <a:prstGeom prst="rect">
            <a:avLst/>
          </a:prstGeom>
        </p:spPr>
      </p:pic>
    </p:spTree>
    <p:extLst>
      <p:ext uri="{BB962C8B-B14F-4D97-AF65-F5344CB8AC3E}">
        <p14:creationId xmlns:p14="http://schemas.microsoft.com/office/powerpoint/2010/main" val="911316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B994-6012-4F9E-8F02-77DAE6952434}"/>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7433915-B13F-4508-A2E2-31C7C45619A2}"/>
              </a:ext>
            </a:extLst>
          </p:cNvPr>
          <p:cNvSpPr>
            <a:spLocks noGrp="1"/>
          </p:cNvSpPr>
          <p:nvPr>
            <p:ph idx="1"/>
          </p:nvPr>
        </p:nvSpPr>
        <p:spPr/>
        <p:txBody>
          <a:bodyPr/>
          <a:lstStyle/>
          <a:p>
            <a:pPr fontAlgn="base"/>
            <a:r>
              <a:rPr lang="en-CA" dirty="0"/>
              <a:t>A few neighbours asked about putting up a stop sign at the bike path that is on Chancellor Blvd (it is an asphalt path in Area C - very dangerous because bikes and cars don’t stop, there is a hedge that obstructs the view - can cause accidents to pedestrians or other users of the road (Teddy)</a:t>
            </a:r>
            <a:endParaRPr lang="en-CA" b="1" dirty="0"/>
          </a:p>
          <a:p>
            <a:pPr fontAlgn="base"/>
            <a:r>
              <a:rPr lang="en-CA" dirty="0"/>
              <a:t>Kings road - poor signage, people drive on the wrong side (opposite side) of the road when it is a one way road (should also have children sign because there are children) (Patricia)</a:t>
            </a:r>
          </a:p>
          <a:p>
            <a:endParaRPr lang="en-CA" dirty="0"/>
          </a:p>
        </p:txBody>
      </p:sp>
    </p:spTree>
    <p:extLst>
      <p:ext uri="{BB962C8B-B14F-4D97-AF65-F5344CB8AC3E}">
        <p14:creationId xmlns:p14="http://schemas.microsoft.com/office/powerpoint/2010/main" val="93894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F57C-5ACB-4ABB-92FE-72B376CF6D0E}"/>
              </a:ext>
            </a:extLst>
          </p:cNvPr>
          <p:cNvSpPr>
            <a:spLocks noGrp="1"/>
          </p:cNvSpPr>
          <p:nvPr>
            <p:ph type="title"/>
          </p:nvPr>
        </p:nvSpPr>
        <p:spPr/>
        <p:txBody>
          <a:bodyPr/>
          <a:lstStyle/>
          <a:p>
            <a:r>
              <a:rPr lang="en-CA" b="1" dirty="0"/>
              <a:t>Follow-Ups</a:t>
            </a:r>
            <a:br>
              <a:rPr lang="en-CA" b="1" dirty="0"/>
            </a:br>
            <a:endParaRPr lang="en-CA" dirty="0"/>
          </a:p>
        </p:txBody>
      </p:sp>
      <p:sp>
        <p:nvSpPr>
          <p:cNvPr id="3" name="Content Placeholder 2">
            <a:extLst>
              <a:ext uri="{FF2B5EF4-FFF2-40B4-BE49-F238E27FC236}">
                <a16:creationId xmlns:a16="http://schemas.microsoft.com/office/drawing/2014/main" id="{45E6E9F7-95B5-41A7-B0AD-4E2305BBC0EA}"/>
              </a:ext>
            </a:extLst>
          </p:cNvPr>
          <p:cNvSpPr>
            <a:spLocks noGrp="1"/>
          </p:cNvSpPr>
          <p:nvPr>
            <p:ph idx="1"/>
          </p:nvPr>
        </p:nvSpPr>
        <p:spPr/>
        <p:txBody>
          <a:bodyPr>
            <a:normAutofit/>
          </a:bodyPr>
          <a:lstStyle/>
          <a:p>
            <a:pPr lvl="1" fontAlgn="base"/>
            <a:r>
              <a:rPr lang="en-CA" dirty="0"/>
              <a:t>Trees - to be held over</a:t>
            </a:r>
          </a:p>
          <a:p>
            <a:pPr lvl="1" fontAlgn="base"/>
            <a:r>
              <a:rPr lang="en-CA" dirty="0"/>
              <a:t>Bike Storage  - to be held over</a:t>
            </a:r>
          </a:p>
          <a:p>
            <a:pPr lvl="1" fontAlgn="base"/>
            <a:r>
              <a:rPr lang="en-CA" dirty="0"/>
              <a:t>Muddy Area on Dalhousie Rd. - Cressy - to be held </a:t>
            </a:r>
            <a:r>
              <a:rPr lang="en-CA" dirty="0" err="1"/>
              <a:t>oer</a:t>
            </a:r>
            <a:endParaRPr lang="en-CA" dirty="0"/>
          </a:p>
          <a:p>
            <a:pPr lvl="1" fontAlgn="base"/>
            <a:r>
              <a:rPr lang="en-CA" dirty="0"/>
              <a:t>Letter regarding air-conditioning unit -to be held over</a:t>
            </a:r>
          </a:p>
          <a:p>
            <a:endParaRPr lang="en-CA" dirty="0"/>
          </a:p>
        </p:txBody>
      </p:sp>
    </p:spTree>
    <p:extLst>
      <p:ext uri="{BB962C8B-B14F-4D97-AF65-F5344CB8AC3E}">
        <p14:creationId xmlns:p14="http://schemas.microsoft.com/office/powerpoint/2010/main" val="2716127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EAF7-B635-4726-B604-AA8E9DCF1DFC}"/>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F06C4AFA-002A-4141-B765-11DDE4F8B869}"/>
              </a:ext>
            </a:extLst>
          </p:cNvPr>
          <p:cNvSpPr>
            <a:spLocks noGrp="1"/>
          </p:cNvSpPr>
          <p:nvPr>
            <p:ph idx="1"/>
          </p:nvPr>
        </p:nvSpPr>
        <p:spPr/>
        <p:txBody>
          <a:bodyPr>
            <a:normAutofit lnSpcReduction="10000"/>
          </a:bodyPr>
          <a:lstStyle/>
          <a:p>
            <a:pPr fontAlgn="base"/>
            <a:r>
              <a:rPr lang="en-CA" dirty="0"/>
              <a:t>Questions and Comments from the Public to the CAC  </a:t>
            </a:r>
          </a:p>
          <a:p>
            <a:pPr lvl="1" fontAlgn="base"/>
            <a:r>
              <a:rPr lang="en-CA" sz="2600" dirty="0"/>
              <a:t>Leaf blower – electric? (noise)</a:t>
            </a:r>
          </a:p>
          <a:p>
            <a:pPr lvl="1" fontAlgn="base"/>
            <a:r>
              <a:rPr lang="en-CA" sz="2600" dirty="0"/>
              <a:t>Jen McCutcheon – invite timely</a:t>
            </a:r>
          </a:p>
          <a:p>
            <a:pPr lvl="1" fontAlgn="base"/>
            <a:r>
              <a:rPr lang="en-CA" sz="2600" dirty="0"/>
              <a:t>Independent arborist </a:t>
            </a:r>
          </a:p>
          <a:p>
            <a:pPr lvl="1" fontAlgn="base"/>
            <a:r>
              <a:rPr lang="en-CA" sz="2600" dirty="0"/>
              <a:t>Enforcing bylaw of lawn maintenance</a:t>
            </a:r>
          </a:p>
          <a:p>
            <a:pPr fontAlgn="base"/>
            <a:r>
              <a:rPr lang="en-CA" dirty="0"/>
              <a:t>Next Meeting</a:t>
            </a:r>
          </a:p>
          <a:p>
            <a:pPr fontAlgn="base"/>
            <a:r>
              <a:rPr lang="en-CA" dirty="0"/>
              <a:t>Adjournment  </a:t>
            </a:r>
          </a:p>
          <a:p>
            <a:endParaRPr lang="en-CA" dirty="0"/>
          </a:p>
        </p:txBody>
      </p:sp>
    </p:spTree>
    <p:extLst>
      <p:ext uri="{BB962C8B-B14F-4D97-AF65-F5344CB8AC3E}">
        <p14:creationId xmlns:p14="http://schemas.microsoft.com/office/powerpoint/2010/main" val="3365523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B7D8-9CA9-45C7-A4B4-140019B4F805}"/>
              </a:ext>
            </a:extLst>
          </p:cNvPr>
          <p:cNvSpPr>
            <a:spLocks noGrp="1"/>
          </p:cNvSpPr>
          <p:nvPr>
            <p:ph type="title"/>
          </p:nvPr>
        </p:nvSpPr>
        <p:spPr>
          <a:xfrm>
            <a:off x="1451578" y="575919"/>
            <a:ext cx="9603275" cy="1049235"/>
          </a:xfrm>
        </p:spPr>
        <p:txBody>
          <a:bodyPr>
            <a:normAutofit fontScale="90000"/>
          </a:bodyPr>
          <a:lstStyle/>
          <a:p>
            <a:r>
              <a:rPr lang="en-CA" dirty="0"/>
              <a:t>  </a:t>
            </a:r>
            <a:br>
              <a:rPr lang="en-CA" dirty="0"/>
            </a:br>
            <a:r>
              <a:rPr lang="en-CA" b="1" dirty="0"/>
              <a:t>Call the meeting to order</a:t>
            </a:r>
            <a:r>
              <a:rPr lang="en-CA" dirty="0"/>
              <a:t>   </a:t>
            </a:r>
            <a:br>
              <a:rPr lang="en-CA" dirty="0"/>
            </a:br>
            <a:r>
              <a:rPr lang="en-CA" dirty="0"/>
              <a:t>Open public Session </a:t>
            </a:r>
          </a:p>
        </p:txBody>
      </p:sp>
      <p:sp>
        <p:nvSpPr>
          <p:cNvPr id="3" name="Content Placeholder 2">
            <a:extLst>
              <a:ext uri="{FF2B5EF4-FFF2-40B4-BE49-F238E27FC236}">
                <a16:creationId xmlns:a16="http://schemas.microsoft.com/office/drawing/2014/main" id="{D6CBD687-89A2-44F3-B2B7-4F86A06ACB9E}"/>
              </a:ext>
            </a:extLst>
          </p:cNvPr>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155224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A436-8C52-4F52-9089-2EC8C77DE6A6}"/>
              </a:ext>
            </a:extLst>
          </p:cNvPr>
          <p:cNvSpPr>
            <a:spLocks noGrp="1"/>
          </p:cNvSpPr>
          <p:nvPr>
            <p:ph type="title"/>
          </p:nvPr>
        </p:nvSpPr>
        <p:spPr/>
        <p:txBody>
          <a:bodyPr/>
          <a:lstStyle/>
          <a:p>
            <a:r>
              <a:rPr lang="en-CA" b="1" dirty="0"/>
              <a:t>Approval of Agenda</a:t>
            </a:r>
            <a:endParaRPr lang="en-CA" dirty="0"/>
          </a:p>
        </p:txBody>
      </p:sp>
      <p:sp>
        <p:nvSpPr>
          <p:cNvPr id="3" name="Content Placeholder 2">
            <a:extLst>
              <a:ext uri="{FF2B5EF4-FFF2-40B4-BE49-F238E27FC236}">
                <a16:creationId xmlns:a16="http://schemas.microsoft.com/office/drawing/2014/main" id="{808C76DA-EDE8-43E8-9CAA-C536E10DA14B}"/>
              </a:ext>
            </a:extLst>
          </p:cNvPr>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225928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40F3-64B9-4E31-84CF-7F20B72A9BD6}"/>
              </a:ext>
            </a:extLst>
          </p:cNvPr>
          <p:cNvSpPr>
            <a:spLocks noGrp="1"/>
          </p:cNvSpPr>
          <p:nvPr>
            <p:ph type="title"/>
          </p:nvPr>
        </p:nvSpPr>
        <p:spPr/>
        <p:txBody>
          <a:bodyPr>
            <a:normAutofit fontScale="90000"/>
          </a:bodyPr>
          <a:lstStyle/>
          <a:p>
            <a:r>
              <a:rPr lang="en-CA" b="1" dirty="0"/>
              <a:t>Approval of the Minutes</a:t>
            </a:r>
            <a:r>
              <a:rPr lang="en-CA" dirty="0"/>
              <a:t> dated May 17, 2021</a:t>
            </a:r>
            <a:br>
              <a:rPr lang="en-CA" dirty="0"/>
            </a:br>
            <a:endParaRPr lang="en-CA" dirty="0"/>
          </a:p>
        </p:txBody>
      </p:sp>
      <p:sp>
        <p:nvSpPr>
          <p:cNvPr id="3" name="Content Placeholder 2">
            <a:extLst>
              <a:ext uri="{FF2B5EF4-FFF2-40B4-BE49-F238E27FC236}">
                <a16:creationId xmlns:a16="http://schemas.microsoft.com/office/drawing/2014/main" id="{A3A9FE2E-6538-4373-BC02-E0F093788417}"/>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151428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EE72-2421-4318-AF2B-C80E33594F30}"/>
              </a:ext>
            </a:extLst>
          </p:cNvPr>
          <p:cNvSpPr>
            <a:spLocks noGrp="1"/>
          </p:cNvSpPr>
          <p:nvPr>
            <p:ph type="title"/>
          </p:nvPr>
        </p:nvSpPr>
        <p:spPr>
          <a:xfrm>
            <a:off x="1451579" y="342420"/>
            <a:ext cx="9603275" cy="1049235"/>
          </a:xfrm>
        </p:spPr>
        <p:txBody>
          <a:bodyPr>
            <a:normAutofit fontScale="90000"/>
          </a:bodyPr>
          <a:lstStyle/>
          <a:p>
            <a:pPr fontAlgn="base"/>
            <a:br>
              <a:rPr lang="en-CA" dirty="0"/>
            </a:br>
            <a:r>
              <a:rPr lang="en-CA" b="1" dirty="0"/>
              <a:t>Electoral Area A Director - Jen </a:t>
            </a:r>
            <a:r>
              <a:rPr lang="en-CA" b="1" dirty="0" err="1"/>
              <a:t>MCCutcheon</a:t>
            </a:r>
            <a:r>
              <a:rPr lang="en-CA" b="1" dirty="0"/>
              <a:t> </a:t>
            </a:r>
            <a:br>
              <a:rPr lang="en-CA" b="1" dirty="0"/>
            </a:br>
            <a:br>
              <a:rPr lang="en-CA" dirty="0"/>
            </a:br>
            <a:br>
              <a:rPr lang="en-CA" dirty="0"/>
            </a:br>
            <a:br>
              <a:rPr lang="en-CA" dirty="0"/>
            </a:br>
            <a:endParaRPr lang="en-CA" dirty="0"/>
          </a:p>
        </p:txBody>
      </p:sp>
      <p:sp>
        <p:nvSpPr>
          <p:cNvPr id="3" name="Content Placeholder 2">
            <a:extLst>
              <a:ext uri="{FF2B5EF4-FFF2-40B4-BE49-F238E27FC236}">
                <a16:creationId xmlns:a16="http://schemas.microsoft.com/office/drawing/2014/main" id="{BDA1370E-603B-4FA8-9640-D2684B85D0A1}"/>
              </a:ext>
            </a:extLst>
          </p:cNvPr>
          <p:cNvSpPr>
            <a:spLocks noGrp="1"/>
          </p:cNvSpPr>
          <p:nvPr>
            <p:ph idx="1"/>
          </p:nvPr>
        </p:nvSpPr>
        <p:spPr/>
        <p:txBody>
          <a:bodyPr>
            <a:normAutofit/>
          </a:bodyPr>
          <a:lstStyle/>
          <a:p>
            <a:pPr fontAlgn="base"/>
            <a:br>
              <a:rPr lang="en-CA" dirty="0"/>
            </a:br>
            <a:br>
              <a:rPr lang="en-CA" dirty="0"/>
            </a:br>
            <a:br>
              <a:rPr lang="en-CA" dirty="0"/>
            </a:br>
            <a:endParaRPr lang="en-CA" dirty="0"/>
          </a:p>
          <a:p>
            <a:endParaRPr lang="en-CA" dirty="0"/>
          </a:p>
        </p:txBody>
      </p:sp>
    </p:spTree>
    <p:extLst>
      <p:ext uri="{BB962C8B-B14F-4D97-AF65-F5344CB8AC3E}">
        <p14:creationId xmlns:p14="http://schemas.microsoft.com/office/powerpoint/2010/main" val="379457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A8AC-873D-4F6E-9CCF-DA36112DAEA4}"/>
              </a:ext>
            </a:extLst>
          </p:cNvPr>
          <p:cNvSpPr>
            <a:spLocks noGrp="1"/>
          </p:cNvSpPr>
          <p:nvPr>
            <p:ph type="title"/>
          </p:nvPr>
        </p:nvSpPr>
        <p:spPr/>
        <p:txBody>
          <a:bodyPr/>
          <a:lstStyle/>
          <a:p>
            <a:r>
              <a:rPr lang="en-CA" b="1" dirty="0"/>
              <a:t>UEL Manager report to the CAC</a:t>
            </a:r>
            <a:endParaRPr lang="en-CA" dirty="0"/>
          </a:p>
        </p:txBody>
      </p:sp>
      <p:sp>
        <p:nvSpPr>
          <p:cNvPr id="3" name="Content Placeholder 2">
            <a:extLst>
              <a:ext uri="{FF2B5EF4-FFF2-40B4-BE49-F238E27FC236}">
                <a16:creationId xmlns:a16="http://schemas.microsoft.com/office/drawing/2014/main" id="{500689E3-B601-486B-A535-42C49621D0A2}"/>
              </a:ext>
            </a:extLst>
          </p:cNvPr>
          <p:cNvSpPr>
            <a:spLocks noGrp="1"/>
          </p:cNvSpPr>
          <p:nvPr>
            <p:ph idx="1"/>
          </p:nvPr>
        </p:nvSpPr>
        <p:spPr/>
        <p:txBody>
          <a:bodyPr/>
          <a:lstStyle/>
          <a:p>
            <a:r>
              <a:rPr lang="en-CA" dirty="0"/>
              <a:t>Approval of DP8 5537 Chancellor Blvd</a:t>
            </a:r>
          </a:p>
          <a:p>
            <a:r>
              <a:rPr lang="en-CA" dirty="0"/>
              <a:t>Second cannabis retail application is being processed – </a:t>
            </a:r>
            <a:r>
              <a:rPr lang="en-CA" dirty="0" err="1"/>
              <a:t>Atheneum</a:t>
            </a:r>
            <a:r>
              <a:rPr lang="en-CA" dirty="0"/>
              <a:t> Cannabis planuel@gov.bc.ca</a:t>
            </a:r>
          </a:p>
        </p:txBody>
      </p:sp>
    </p:spTree>
    <p:extLst>
      <p:ext uri="{BB962C8B-B14F-4D97-AF65-F5344CB8AC3E}">
        <p14:creationId xmlns:p14="http://schemas.microsoft.com/office/powerpoint/2010/main" val="3058325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23F8-7FD5-45A4-968A-F804CDF6FAB6}"/>
              </a:ext>
            </a:extLst>
          </p:cNvPr>
          <p:cNvSpPr>
            <a:spLocks noGrp="1"/>
          </p:cNvSpPr>
          <p:nvPr>
            <p:ph type="title"/>
          </p:nvPr>
        </p:nvSpPr>
        <p:spPr/>
        <p:txBody>
          <a:bodyPr/>
          <a:lstStyle/>
          <a:p>
            <a:r>
              <a:rPr lang="en-CA" b="1" dirty="0"/>
              <a:t>CAC Business</a:t>
            </a:r>
            <a:br>
              <a:rPr lang="en-CA" dirty="0"/>
            </a:br>
            <a:endParaRPr lang="en-CA" dirty="0"/>
          </a:p>
        </p:txBody>
      </p:sp>
      <p:sp>
        <p:nvSpPr>
          <p:cNvPr id="3" name="Content Placeholder 2">
            <a:extLst>
              <a:ext uri="{FF2B5EF4-FFF2-40B4-BE49-F238E27FC236}">
                <a16:creationId xmlns:a16="http://schemas.microsoft.com/office/drawing/2014/main" id="{A6594C45-31D6-4948-8D3A-3820CFD48AC6}"/>
              </a:ext>
            </a:extLst>
          </p:cNvPr>
          <p:cNvSpPr>
            <a:spLocks noGrp="1"/>
          </p:cNvSpPr>
          <p:nvPr>
            <p:ph idx="1"/>
          </p:nvPr>
        </p:nvSpPr>
        <p:spPr/>
        <p:txBody>
          <a:bodyPr/>
          <a:lstStyle/>
          <a:p>
            <a:pPr fontAlgn="base"/>
            <a:endParaRPr lang="en-CA" dirty="0"/>
          </a:p>
          <a:p>
            <a:pPr lvl="1" fontAlgn="base"/>
            <a:r>
              <a:rPr lang="en-CA" dirty="0"/>
              <a:t>CAC Bank balance as of June 21, 2021</a:t>
            </a:r>
          </a:p>
          <a:p>
            <a:pPr lvl="1" fontAlgn="base"/>
            <a:r>
              <a:rPr lang="en-CA" dirty="0"/>
              <a:t>Approval of continued use of bank card for ongoing payments automatic that can not use a cheque or auto debit – Moony moves for approval, Teddy seconds the motion, Moony, Teddy, Patricia voted – Rolf and Vanessa not here </a:t>
            </a:r>
          </a:p>
        </p:txBody>
      </p:sp>
    </p:spTree>
    <p:extLst>
      <p:ext uri="{BB962C8B-B14F-4D97-AF65-F5344CB8AC3E}">
        <p14:creationId xmlns:p14="http://schemas.microsoft.com/office/powerpoint/2010/main" val="3564070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3FA3-43F1-4AFB-88DE-2C020E8F7215}"/>
              </a:ext>
            </a:extLst>
          </p:cNvPr>
          <p:cNvSpPr>
            <a:spLocks noGrp="1"/>
          </p:cNvSpPr>
          <p:nvPr>
            <p:ph type="title"/>
          </p:nvPr>
        </p:nvSpPr>
        <p:spPr/>
        <p:txBody>
          <a:bodyPr>
            <a:normAutofit fontScale="90000"/>
          </a:bodyPr>
          <a:lstStyle/>
          <a:p>
            <a:r>
              <a:rPr lang="en-CA" b="1" dirty="0"/>
              <a:t>Advisory Design Panel (ADP) - Consideration of ADP appointments - in camera</a:t>
            </a:r>
            <a:br>
              <a:rPr lang="en-CA" b="1" dirty="0"/>
            </a:br>
            <a:endParaRPr lang="en-CA" dirty="0"/>
          </a:p>
        </p:txBody>
      </p:sp>
      <p:sp>
        <p:nvSpPr>
          <p:cNvPr id="3" name="Content Placeholder 2">
            <a:extLst>
              <a:ext uri="{FF2B5EF4-FFF2-40B4-BE49-F238E27FC236}">
                <a16:creationId xmlns:a16="http://schemas.microsoft.com/office/drawing/2014/main" id="{AD9CE1B4-D843-4512-B872-A7C8A033C5E0}"/>
              </a:ext>
            </a:extLst>
          </p:cNvPr>
          <p:cNvSpPr>
            <a:spLocks noGrp="1"/>
          </p:cNvSpPr>
          <p:nvPr>
            <p:ph idx="1"/>
          </p:nvPr>
        </p:nvSpPr>
        <p:spPr/>
        <p:txBody>
          <a:bodyPr/>
          <a:lstStyle/>
          <a:p>
            <a:r>
              <a:rPr lang="en-CA" dirty="0"/>
              <a:t>ADP Update – Patricia </a:t>
            </a:r>
          </a:p>
          <a:p>
            <a:pPr lvl="1"/>
            <a:r>
              <a:rPr lang="en-CA" dirty="0"/>
              <a:t>Cannabis</a:t>
            </a:r>
          </a:p>
          <a:p>
            <a:r>
              <a:rPr lang="en-CA" dirty="0"/>
              <a:t>Vanessa and Rolf not present</a:t>
            </a:r>
          </a:p>
          <a:p>
            <a:endParaRPr lang="en-CA" dirty="0"/>
          </a:p>
        </p:txBody>
      </p:sp>
    </p:spTree>
    <p:extLst>
      <p:ext uri="{BB962C8B-B14F-4D97-AF65-F5344CB8AC3E}">
        <p14:creationId xmlns:p14="http://schemas.microsoft.com/office/powerpoint/2010/main" val="29278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8BDB2-4D9A-4E8B-931A-64AF6BC37AE3}"/>
              </a:ext>
            </a:extLst>
          </p:cNvPr>
          <p:cNvSpPr>
            <a:spLocks noGrp="1"/>
          </p:cNvSpPr>
          <p:nvPr>
            <p:ph type="title"/>
          </p:nvPr>
        </p:nvSpPr>
        <p:spPr/>
        <p:txBody>
          <a:bodyPr/>
          <a:lstStyle/>
          <a:p>
            <a:r>
              <a:rPr lang="en-CA" b="1" dirty="0"/>
              <a:t>Area D Plan</a:t>
            </a:r>
            <a:br>
              <a:rPr lang="en-CA" b="1" dirty="0"/>
            </a:br>
            <a:endParaRPr lang="en-CA" dirty="0"/>
          </a:p>
        </p:txBody>
      </p:sp>
      <p:sp>
        <p:nvSpPr>
          <p:cNvPr id="3" name="Content Placeholder 2">
            <a:extLst>
              <a:ext uri="{FF2B5EF4-FFF2-40B4-BE49-F238E27FC236}">
                <a16:creationId xmlns:a16="http://schemas.microsoft.com/office/drawing/2014/main" id="{FEE1EAF1-BF83-4B9A-A4CB-9222F73D8B91}"/>
              </a:ext>
            </a:extLst>
          </p:cNvPr>
          <p:cNvSpPr>
            <a:spLocks noGrp="1"/>
          </p:cNvSpPr>
          <p:nvPr>
            <p:ph idx="1"/>
          </p:nvPr>
        </p:nvSpPr>
        <p:spPr/>
        <p:txBody>
          <a:bodyPr>
            <a:normAutofit fontScale="92500" lnSpcReduction="10000"/>
          </a:bodyPr>
          <a:lstStyle/>
          <a:p>
            <a:r>
              <a:rPr lang="en-CA" dirty="0"/>
              <a:t>Written comments about this application will be accepted by the UEL Manager up to and no later than 4:00 pm on July 8th, 2021. Email submissions may be sent to </a:t>
            </a:r>
            <a:r>
              <a:rPr lang="en-CA" u="sng" dirty="0">
                <a:hlinkClick r:id="rId2"/>
              </a:rPr>
              <a:t>planUEL@gov.bc.ca</a:t>
            </a:r>
            <a:r>
              <a:rPr lang="en-CA" dirty="0"/>
              <a:t>; </a:t>
            </a:r>
            <a:r>
              <a:rPr lang="en-CA" u="sng" dirty="0">
                <a:hlinkClick r:id="rId3"/>
              </a:rPr>
              <a:t>uelcac@gm</a:t>
            </a:r>
            <a:r>
              <a:rPr lang="en-CA" dirty="0">
                <a:hlinkClick r:id="rId3"/>
              </a:rPr>
              <a:t>ail.com</a:t>
            </a:r>
            <a:r>
              <a:rPr lang="en-CA" dirty="0"/>
              <a:t>;  areaajen@gmail.com. All comments form part of the public record and copies of the comments will be provided to the applicant. Please note that for non-medical cannabis retail licence applications in the UEL, Metro Vancouver Regional District (MVRD) must gather residents’ views to make comments and recommendations on the licensee’s application to the BC Liquor and Cannabis Regulation Branch (LCRB). Written comments submitted as part of this rezoning application will be considered as gathering residents’ views for the MVRD and will be used to inform MVRD comments and recommendations to the BC LCRB.</a:t>
            </a:r>
          </a:p>
        </p:txBody>
      </p:sp>
    </p:spTree>
    <p:extLst>
      <p:ext uri="{BB962C8B-B14F-4D97-AF65-F5344CB8AC3E}">
        <p14:creationId xmlns:p14="http://schemas.microsoft.com/office/powerpoint/2010/main" val="330527667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361</TotalTime>
  <Words>608</Words>
  <Application>Microsoft Office PowerPoint</Application>
  <PresentationFormat>Widescreen</PresentationFormat>
  <Paragraphs>42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Gill Sans MT</vt:lpstr>
      <vt:lpstr>Gallery</vt:lpstr>
      <vt:lpstr>UEL CAC June 21, 2021 Public Meeting at 6:30pm</vt:lpstr>
      <vt:lpstr>   Call the meeting to order    Open public Session </vt:lpstr>
      <vt:lpstr>Approval of Agenda</vt:lpstr>
      <vt:lpstr>Approval of the Minutes dated May 17, 2021 </vt:lpstr>
      <vt:lpstr> Electoral Area A Director - Jen MCCutcheon     </vt:lpstr>
      <vt:lpstr>UEL Manager report to the CAC</vt:lpstr>
      <vt:lpstr>CAC Business </vt:lpstr>
      <vt:lpstr>Advisory Design Panel (ADP) - Consideration of ADP appointments - in camera </vt:lpstr>
      <vt:lpstr>Area D Plan </vt:lpstr>
      <vt:lpstr>Community Works Fund  </vt:lpstr>
      <vt:lpstr>Community Concerns  </vt:lpstr>
      <vt:lpstr>PowerPoint Presentation</vt:lpstr>
      <vt:lpstr>PowerPoint Presentation</vt:lpstr>
      <vt:lpstr>PowerPoint Presentation</vt:lpstr>
      <vt:lpstr>PowerPoint Presentation</vt:lpstr>
      <vt:lpstr>Follow-Ups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UEL CAC June 21, 2021 Public Meeting at 6:30pm</dc:title>
  <dc:creator>Moony Qi</dc:creator>
  <cp:lastModifiedBy>Moony Qi</cp:lastModifiedBy>
  <cp:revision>5</cp:revision>
  <dcterms:created xsi:type="dcterms:W3CDTF">2021-06-22T01:28:59Z</dcterms:created>
  <dcterms:modified xsi:type="dcterms:W3CDTF">2021-08-17T01:12:57Z</dcterms:modified>
</cp:coreProperties>
</file>